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57" r:id="rId2"/>
    <p:sldId id="258" r:id="rId3"/>
    <p:sldId id="260" r:id="rId4"/>
    <p:sldId id="261" r:id="rId5"/>
    <p:sldId id="315" r:id="rId6"/>
    <p:sldId id="262" r:id="rId7"/>
    <p:sldId id="316" r:id="rId8"/>
    <p:sldId id="263" r:id="rId9"/>
    <p:sldId id="264" r:id="rId10"/>
    <p:sldId id="265" r:id="rId11"/>
    <p:sldId id="266" r:id="rId12"/>
    <p:sldId id="267" r:id="rId13"/>
    <p:sldId id="268" r:id="rId14"/>
    <p:sldId id="313" r:id="rId15"/>
    <p:sldId id="314" r:id="rId16"/>
    <p:sldId id="270" r:id="rId17"/>
    <p:sldId id="271" r:id="rId18"/>
    <p:sldId id="272" r:id="rId19"/>
    <p:sldId id="274" r:id="rId20"/>
    <p:sldId id="275" r:id="rId21"/>
    <p:sldId id="276" r:id="rId22"/>
    <p:sldId id="312" r:id="rId23"/>
    <p:sldId id="311" r:id="rId24"/>
    <p:sldId id="309" r:id="rId25"/>
    <p:sldId id="310" r:id="rId26"/>
    <p:sldId id="302" r:id="rId27"/>
    <p:sldId id="305" r:id="rId28"/>
    <p:sldId id="306" r:id="rId29"/>
    <p:sldId id="307" r:id="rId30"/>
    <p:sldId id="30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 varScale="1">
        <p:scale>
          <a:sx n="69" d="100"/>
          <a:sy n="69" d="100"/>
        </p:scale>
        <p:origin x="-141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7DE2C-2683-4EAC-8E62-9CD2E2A7348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DCDAB-D4D8-4B68-83D0-91AD0CDCE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7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Seen from Europe:</a:t>
            </a:r>
          </a:p>
          <a:p>
            <a:r>
              <a:rPr lang="en-US" dirty="0"/>
              <a:t>Expanding momentum from</a:t>
            </a:r>
            <a:r>
              <a:rPr lang="en-US" baseline="0" dirty="0"/>
              <a:t> Regional to Global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Declaration to ensure whole-of-government approach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olidFill>
                  <a:srgbClr val="FF0000"/>
                </a:solidFill>
              </a:rPr>
              <a:t>ADD COMMENTS FOR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E895-32EE-FC4D-8A16-4E3AAD33762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6E7F2-291B-4093-AD46-B836A77B93E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1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Глобальный импульс, направленный на противодействие УПП, который ощущается сегодня, можно частично объяснить, тем, что в настоящее время мы имеем более точные оценки воздействия УПП как на здоровье людей, так и на экономические издержки.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мае этого года опубликован обзор по УПП, в котором дана оценка, показывающая, что, несмотря на предпринимаемые действия, бремя смертей, обусловленное УПП, может увеличиться к 2050 году до 10 миллионов в год при совокупных экономических издержках глобального производства в 100 триллионов долл. США. Это означает, что каждые 3 секунды будет умирать человек из-за инфекции, устойчивой к противомикробным препаратам.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E895-32EE-FC4D-8A16-4E3AAD33762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2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E895-32EE-FC4D-8A16-4E3AAD33762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6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7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1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1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309" y="6172204"/>
            <a:ext cx="1200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60" y="6172204"/>
            <a:ext cx="5657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5578479"/>
            <a:ext cx="856684" cy="669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93066-A3CC-4B41-8DD9-AA829F8A9A9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5394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8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5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5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3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4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4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2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E%D0%BA%D0%B0%D1%80%D0%B8%D0%BE%D1%82%D1%8B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u.wikipedia.org/wiki/%D0%9F%D1%80%D0%BE%D1%81%D1%82%D0%B5%D0%B9%D1%88%D0%B8%D0%B5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E%D0%B1%D0%B5%D0%BB%D0%B5%D0%B2%D1%81%D0%BA%D0%B0%D1%8F_%D0%BF%D1%80%D0%B5%D0%BC%D0%B8%D1%8F" TargetMode="External"/><Relationship Id="rId3" Type="http://schemas.openxmlformats.org/officeDocument/2006/relationships/hyperlink" Target="https://ru.wikipedia.org/wiki/%D0%A1%D1%82%D0%B0%D1%84%D0%B8%D0%BB%D0%BE%D0%BA%D0%BE%D0%BA%D0%BA" TargetMode="External"/><Relationship Id="rId7" Type="http://schemas.openxmlformats.org/officeDocument/2006/relationships/hyperlink" Target="https://ru.wikipedia.org/wiki/%D0%A7%D0%B5%D0%B9%D0%BD,_%D0%AD%D1%80%D0%BD%D1%81%D1%82_%D0%91%D0%BE%D1%80%D0%B8%D1%81" TargetMode="External"/><Relationship Id="rId2" Type="http://schemas.openxmlformats.org/officeDocument/2006/relationships/hyperlink" Target="https://ru.wikipedia.org/wiki/%D0%A4%D0%BB%D0%B5%D0%BC%D0%B8%D0%BD%D0%B3,_%D0%90%D0%BB%D0%B5%D0%BA%D1%81%D0%B0%D0%BD%D0%B4%D1%8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ru.wikipedia.org/wiki/%D0%A4%D0%BB%D0%BE%D1%80%D0%B8,_%D0%A5%D0%BE%D1%83%D0%B0%D1%80%D0%B4_%D0%A3%D0%BE%D0%BB%D1%82%D0%B5%D1%80" TargetMode="External"/><Relationship Id="rId5" Type="http://schemas.openxmlformats.org/officeDocument/2006/relationships/hyperlink" Target="https://ru.wikipedia.org/wiki/%D0%9E%D0%BA%D1%81%D1%84%D0%BE%D1%80%D0%B4%D1%81%D0%BA%D0%B8%D0%B9_%D1%83%D0%BD%D0%B8%D0%B2%D0%B5%D1%80%D1%81%D0%B8%D1%82%D0%B5%D1%82" TargetMode="External"/><Relationship Id="rId4" Type="http://schemas.openxmlformats.org/officeDocument/2006/relationships/hyperlink" Target="https://ru.wikipedia.org/wiki/%D0%9F%D0%B5%D0%BD%D0%B8%D1%86%D0%B8%D0%BB%D0%BB%D0%B8%D0%B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1%80%D0%BC%D0%BE%D0%BB%D1%8C%D0%B5%D0%B2%D0%B0,_%D0%97%D0%B8%D0%BD%D0%B0%D0%B8%D0%B4%D0%B0_%D0%92%D0%B8%D1%81%D1%81%D0%B0%D1%80%D0%B8%D0%BE%D0%BD%D0%BE%D0%B2%D0%BD%D0%B0#cite_note-2" TargetMode="External"/><Relationship Id="rId2" Type="http://schemas.openxmlformats.org/officeDocument/2006/relationships/hyperlink" Target="https://ru.wikipedia.org/wiki/%D0%9F%D0%B5%D0%BD%D0%B8%D1%86%D0%B8%D0%BB%D0%BB%D0%B8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ru.wikipedia.org/wiki/%D0%9A%D1%80%D1%83%D1%81%D1%82%D0%BE%D0%B7%D0%B8%D0%B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76871"/>
            <a:ext cx="8496944" cy="302433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uk-UA" altLang="ru-RU" sz="3200" b="1" dirty="0" err="1" smtClean="0">
                <a:solidFill>
                  <a:schemeClr val="bg1"/>
                </a:solidFill>
              </a:rPr>
              <a:t>Антибиотикорезистентность</a:t>
            </a:r>
            <a:r>
              <a:rPr lang="uk-UA" altLang="ru-RU" sz="3200" b="1" dirty="0" smtClean="0">
                <a:solidFill>
                  <a:schemeClr val="bg1"/>
                </a:solidFill>
              </a:rPr>
              <a:t> </a:t>
            </a:r>
            <a:br>
              <a:rPr lang="uk-UA" altLang="ru-RU" sz="3200" b="1" dirty="0" smtClean="0">
                <a:solidFill>
                  <a:schemeClr val="bg1"/>
                </a:solidFill>
              </a:rPr>
            </a:br>
            <a:r>
              <a:rPr lang="uk-UA" altLang="ru-RU" sz="3200" b="1" dirty="0" smtClean="0">
                <a:solidFill>
                  <a:schemeClr val="bg1"/>
                </a:solidFill>
              </a:rPr>
              <a:t>и </a:t>
            </a:r>
            <a:r>
              <a:rPr lang="uk-UA" altLang="ru-RU" sz="3200" b="1" dirty="0" err="1" smtClean="0">
                <a:solidFill>
                  <a:schemeClr val="bg1"/>
                </a:solidFill>
              </a:rPr>
              <a:t>правильное</a:t>
            </a:r>
            <a:r>
              <a:rPr lang="uk-UA" altLang="ru-RU" sz="3200" b="1" dirty="0" smtClean="0">
                <a:solidFill>
                  <a:schemeClr val="bg1"/>
                </a:solidFill>
              </a:rPr>
              <a:t> </a:t>
            </a:r>
            <a:r>
              <a:rPr lang="uk-UA" altLang="ru-RU" sz="3200" b="1" dirty="0" err="1" smtClean="0">
                <a:solidFill>
                  <a:schemeClr val="bg1"/>
                </a:solidFill>
              </a:rPr>
              <a:t>использование</a:t>
            </a:r>
            <a:r>
              <a:rPr lang="uk-UA" altLang="ru-RU" sz="3200" b="1" dirty="0" smtClean="0">
                <a:solidFill>
                  <a:schemeClr val="bg1"/>
                </a:solidFill>
              </a:rPr>
              <a:t> </a:t>
            </a:r>
            <a:r>
              <a:rPr lang="uk-UA" altLang="ru-RU" sz="3200" b="1" dirty="0" err="1" smtClean="0">
                <a:solidFill>
                  <a:schemeClr val="bg1"/>
                </a:solidFill>
              </a:rPr>
              <a:t>антибиотиков</a:t>
            </a:r>
            <a:r>
              <a:rPr lang="uk-UA" altLang="ru-RU" sz="3200" b="1" dirty="0" smtClean="0">
                <a:solidFill>
                  <a:schemeClr val="bg1"/>
                </a:solidFill>
              </a:rPr>
              <a:t> и </a:t>
            </a:r>
            <a:r>
              <a:rPr lang="uk-UA" altLang="ru-RU" sz="3200" b="1" dirty="0" err="1" smtClean="0">
                <a:solidFill>
                  <a:schemeClr val="bg1"/>
                </a:solidFill>
              </a:rPr>
              <a:t>растворителей</a:t>
            </a:r>
            <a:endParaRPr lang="uk-UA" alt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256584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 descr="ÐÐ°ÑÑÐ¸Ð½ÐºÐ¸ Ð¿Ð¾ Ð·Ð°Ð¿ÑÐ¾ÑÑ ÑÐ¸ÑÑÐ½ÐºÐ¸ Ð°Ð½ÑÐ¸Ð±Ð¸Ð¾Ñ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4056"/>
            <a:ext cx="36724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9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аблица 3"/>
          <p:cNvPicPr>
            <a:picLocks noGrp="1" noChangeAspect="1"/>
          </p:cNvPicPr>
          <p:nvPr>
            <p:ph type="tbl" idx="1"/>
          </p:nvPr>
        </p:nvPicPr>
        <p:blipFill rotWithShape="1">
          <a:blip r:embed="rId2"/>
          <a:srcRect l="819" t="9554" b="11624"/>
          <a:stretch/>
        </p:blipFill>
        <p:spPr>
          <a:xfrm>
            <a:off x="328614" y="360944"/>
            <a:ext cx="8571201" cy="61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5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5857"/>
            <a:ext cx="8229600" cy="4544707"/>
          </a:xfrm>
        </p:spPr>
        <p:txBody>
          <a:bodyPr>
            <a:noAutofit/>
          </a:bodyPr>
          <a:lstStyle/>
          <a:p>
            <a:pPr algn="l"/>
            <a:r>
              <a:rPr lang="kk-KZ" sz="2400" dirty="0">
                <a:solidFill>
                  <a:schemeClr val="bg1"/>
                </a:solidFill>
              </a:rPr>
              <a:t>П</a:t>
            </a:r>
            <a:r>
              <a:rPr lang="ru-RU" sz="2400" dirty="0" err="1">
                <a:solidFill>
                  <a:schemeClr val="bg1"/>
                </a:solidFill>
              </a:rPr>
              <a:t>онимая</a:t>
            </a:r>
            <a:r>
              <a:rPr lang="kk-KZ" sz="2400" dirty="0">
                <a:solidFill>
                  <a:schemeClr val="bg1"/>
                </a:solidFill>
              </a:rPr>
              <a:t> угрозу растущей антибиотикорезистентности, </a:t>
            </a:r>
            <a:br>
              <a:rPr lang="kk-KZ" sz="2400" dirty="0">
                <a:solidFill>
                  <a:schemeClr val="bg1"/>
                </a:solidFill>
              </a:rPr>
            </a:br>
            <a:r>
              <a:rPr lang="kk-KZ" sz="2400" dirty="0">
                <a:solidFill>
                  <a:schemeClr val="bg1"/>
                </a:solidFill>
              </a:rPr>
              <a:t>еще в </a:t>
            </a:r>
            <a:r>
              <a:rPr lang="ru-RU" sz="2400" dirty="0">
                <a:solidFill>
                  <a:schemeClr val="bg1"/>
                </a:solidFill>
              </a:rPr>
              <a:t>2001 г. </a:t>
            </a:r>
            <a:r>
              <a:rPr lang="ru-RU" sz="2400" b="1" dirty="0">
                <a:solidFill>
                  <a:schemeClr val="bg1"/>
                </a:solidFill>
              </a:rPr>
              <a:t>ВОЗ</a:t>
            </a:r>
            <a:r>
              <a:rPr lang="ru-RU" sz="2400" dirty="0">
                <a:solidFill>
                  <a:schemeClr val="bg1"/>
                </a:solidFill>
              </a:rPr>
              <a:t> была принята </a:t>
            </a:r>
            <a:r>
              <a:rPr lang="ru-RU" sz="2400" b="1" u="sng" dirty="0">
                <a:solidFill>
                  <a:schemeClr val="bg1"/>
                </a:solidFill>
              </a:rPr>
              <a:t>Глобальная программа по устойчивости к антибактериальным препаратам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r>
              <a:rPr lang="kk-KZ" sz="2400" dirty="0">
                <a:solidFill>
                  <a:schemeClr val="bg1"/>
                </a:solidFill>
              </a:rPr>
              <a:t> </a:t>
            </a:r>
            <a:br>
              <a:rPr lang="kk-KZ" sz="2400" dirty="0">
                <a:solidFill>
                  <a:schemeClr val="bg1"/>
                </a:solidFill>
              </a:rPr>
            </a:br>
            <a:r>
              <a:rPr lang="kk-KZ" sz="2400" dirty="0">
                <a:solidFill>
                  <a:schemeClr val="bg1"/>
                </a:solidFill>
              </a:rPr>
              <a:t>О</a:t>
            </a:r>
            <a:r>
              <a:rPr lang="ru-RU" sz="2400" dirty="0">
                <a:solidFill>
                  <a:schemeClr val="bg1"/>
                </a:solidFill>
              </a:rPr>
              <a:t>н</a:t>
            </a:r>
            <a:r>
              <a:rPr lang="kk-KZ" sz="2400" dirty="0">
                <a:solidFill>
                  <a:schemeClr val="bg1"/>
                </a:solidFill>
              </a:rPr>
              <a:t>а направлена на проведение незамедлительных мероприятий, нацеленных на предотвращение </a:t>
            </a:r>
            <a:r>
              <a:rPr lang="ru-RU" sz="2400" dirty="0">
                <a:solidFill>
                  <a:schemeClr val="bg1"/>
                </a:solidFill>
              </a:rPr>
              <a:t>появления резистентных штаммов, </a:t>
            </a:r>
            <a:r>
              <a:rPr lang="kk-KZ" sz="2400" dirty="0">
                <a:solidFill>
                  <a:schemeClr val="bg1"/>
                </a:solidFill>
              </a:rPr>
              <a:t>сохранение </a:t>
            </a:r>
            <a:r>
              <a:rPr lang="ru-RU" sz="2400" dirty="0">
                <a:solidFill>
                  <a:schemeClr val="bg1"/>
                </a:solidFill>
              </a:rPr>
              <a:t>эффективности </a:t>
            </a:r>
            <a:r>
              <a:rPr lang="kk-KZ" sz="2400" dirty="0">
                <a:solidFill>
                  <a:schemeClr val="bg1"/>
                </a:solidFill>
              </a:rPr>
              <a:t>антибиотиков  для последующих поколений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kk-KZ" sz="2400" dirty="0">
                <a:solidFill>
                  <a:schemeClr val="bg1"/>
                </a:solidFill>
              </a:rPr>
              <a:t>Отмечена важность согласованных </a:t>
            </a:r>
            <a:r>
              <a:rPr lang="ru-RU" sz="2400" dirty="0">
                <a:solidFill>
                  <a:schemeClr val="bg1"/>
                </a:solidFill>
              </a:rPr>
              <a:t>действий всех стран</a:t>
            </a:r>
            <a:r>
              <a:rPr lang="kk-KZ" sz="2400" dirty="0">
                <a:solidFill>
                  <a:schemeClr val="bg1"/>
                </a:solidFill>
              </a:rPr>
              <a:t> мира.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2664" y="4255284"/>
            <a:ext cx="7910888" cy="258530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lvl="0" algn="just"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 marL="342840" indent="-34284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latin typeface="+mj-lt"/>
            </a:endParaRPr>
          </a:p>
          <a:p>
            <a:pPr marL="342840" indent="-34284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latin typeface="+mj-lt"/>
            </a:endParaRPr>
          </a:p>
          <a:p>
            <a:pPr marL="342840" indent="-342840" algn="just">
              <a:lnSpc>
                <a:spcPct val="150000"/>
              </a:lnSpc>
              <a:buFont typeface="+mj-lt"/>
              <a:buAutoNum type="arabicPeriod"/>
            </a:pPr>
            <a:r>
              <a:rPr lang="en-US" i="1" dirty="0">
                <a:latin typeface="+mj-lt"/>
              </a:rPr>
              <a:t>WHO Global Strategy for Containment of Antimicrobial Resistance.2001.</a:t>
            </a:r>
            <a:endParaRPr lang="ru-RU" i="1" dirty="0">
              <a:latin typeface="+mj-lt"/>
            </a:endParaRPr>
          </a:p>
          <a:p>
            <a:pPr marL="270463" indent="-270463" algn="just">
              <a:lnSpc>
                <a:spcPct val="150000"/>
              </a:lnSpc>
            </a:pPr>
            <a:r>
              <a:rPr lang="en-US" i="1" dirty="0">
                <a:latin typeface="+mj-lt"/>
              </a:rPr>
              <a:t>    Antibiotic resistance—the need for global solutions. The Lancet Infectious Diseases Commission. Published online November</a:t>
            </a:r>
            <a:r>
              <a:rPr lang="ru-RU" i="1" dirty="0">
                <a:latin typeface="+mj-lt"/>
              </a:rPr>
              <a:t> 17, 2013</a:t>
            </a:r>
          </a:p>
        </p:txBody>
      </p:sp>
    </p:spTree>
    <p:extLst>
      <p:ext uri="{BB962C8B-B14F-4D97-AF65-F5344CB8AC3E}">
        <p14:creationId xmlns:p14="http://schemas.microsoft.com/office/powerpoint/2010/main" val="84585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60" y="332656"/>
            <a:ext cx="8229600" cy="4009720"/>
          </a:xfrm>
        </p:spPr>
        <p:txBody>
          <a:bodyPr>
            <a:noAutofit/>
          </a:bodyPr>
          <a:lstStyle/>
          <a:p>
            <a:r>
              <a:rPr lang="ru-RU" sz="2400" dirty="0"/>
              <a:t> 2014 г., ВОЗ представила информацию о </a:t>
            </a:r>
            <a:r>
              <a:rPr lang="ru-RU" sz="2400" b="1" dirty="0"/>
              <a:t>глобальной проблеме по устойчивости к антибиотикам. 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 докладе систематизированы данные из 114 стран.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Вывод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резистентность  отмечается по миру. пандемия антибиотикорезистентности осложняется и </a:t>
            </a:r>
            <a:r>
              <a:rPr lang="kk-KZ" sz="2400" b="1" dirty="0">
                <a:solidFill>
                  <a:schemeClr val="bg1"/>
                </a:solidFill>
              </a:rPr>
              <a:t>сложностью </a:t>
            </a:r>
            <a:r>
              <a:rPr lang="ru-RU" sz="2400" b="1" dirty="0">
                <a:solidFill>
                  <a:schemeClr val="bg1"/>
                </a:solidFill>
              </a:rPr>
              <a:t>создания новых антибактериальных препаратов, и таким  образом, человечество рискует вернуться  в </a:t>
            </a:r>
            <a:r>
              <a:rPr lang="ru-RU" sz="2400" b="1" dirty="0" err="1">
                <a:solidFill>
                  <a:schemeClr val="bg1"/>
                </a:solidFill>
              </a:rPr>
              <a:t>доантибиотическую</a:t>
            </a:r>
            <a:r>
              <a:rPr lang="ru-RU" sz="2400" b="1" dirty="0">
                <a:solidFill>
                  <a:schemeClr val="bg1"/>
                </a:solidFill>
              </a:rPr>
              <a:t> эпоху.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884868"/>
            <a:ext cx="7975242" cy="341630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342840" indent="-34284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latin typeface="+mj-lt"/>
            </a:endParaRPr>
          </a:p>
          <a:p>
            <a:pPr marL="342840" indent="-34284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latin typeface="+mj-lt"/>
            </a:endParaRPr>
          </a:p>
          <a:p>
            <a:pPr marL="342840" indent="-34284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latin typeface="+mj-lt"/>
            </a:endParaRPr>
          </a:p>
          <a:p>
            <a:pPr lvl="0" algn="just"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 marL="342840" indent="-34284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latin typeface="+mj-lt"/>
            </a:endParaRPr>
          </a:p>
          <a:p>
            <a:pPr marL="342840" indent="-34284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latin typeface="+mj-lt"/>
            </a:endParaRPr>
          </a:p>
          <a:p>
            <a:pPr lvl="0" algn="just">
              <a:lnSpc>
                <a:spcPct val="150000"/>
              </a:lnSpc>
            </a:pPr>
            <a:r>
              <a:rPr lang="en-US" i="1" dirty="0">
                <a:latin typeface="+mj-lt"/>
              </a:rPr>
              <a:t>Antimicrobial resistance. SIXTY-SEVENTH WORLD HEALTH ASSEMBLY WHA67.25 Agenda item 16.5 24 May 2014 </a:t>
            </a:r>
            <a:endParaRPr lang="ru-RU" i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54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Создание импульса для борьбы с УПП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79513" y="836712"/>
            <a:ext cx="8507288" cy="450793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комитет ВОЗ/Европа </a:t>
            </a:r>
            <a:r>
              <a:rPr lang="en-US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стратегический план действий по проблеме устойчивости к противомикробным препаратам</a:t>
            </a:r>
            <a:endParaRPr lang="en-US" altLang="en-US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ассамблея здравоохранения – </a:t>
            </a:r>
            <a:r>
              <a:rPr lang="ru-RU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Глобальный план действий по проблеме устойчивости к противомикробным препаратам</a:t>
            </a:r>
            <a:endParaRPr lang="en-US" altLang="en-US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Генеральная Ассамблея Организации Объединенных Наций – </a:t>
            </a:r>
            <a:r>
              <a:rPr lang="ru-RU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Декларация</a:t>
            </a:r>
            <a:r>
              <a:rPr lang="en-US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ru-RU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…фундаментальная долгосрочная угроза здоровью человеку, производству продуктов питания и устойчивому развитию</a:t>
            </a:r>
            <a:r>
              <a:rPr lang="en-US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УПП в первой пятерке новых приоритетных ЦУР ВОЗ</a:t>
            </a:r>
            <a:r>
              <a:rPr lang="en-US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Борьба с устойчивостью к противомикробным препаратам является  внеочередной приоритетной задачей, особенно в Европейском регионе</a:t>
            </a:r>
            <a:r>
              <a:rPr lang="en-US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РК-</a:t>
            </a:r>
            <a:r>
              <a:rPr lang="en-US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67)</a:t>
            </a:r>
            <a:r>
              <a:rPr lang="ru-RU" alt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предусматривает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</a:rPr>
              <a:t>увеличение инвестиций в новую Программу ВОЗ по чрезвычайным ситуациям </a:t>
            </a:r>
            <a:r>
              <a:rPr lang="ru-RU" sz="2000" dirty="0" err="1" smtClean="0">
                <a:solidFill>
                  <a:schemeClr val="bg1"/>
                </a:solidFill>
              </a:rPr>
              <a:t>вздравоохранении</a:t>
            </a:r>
            <a:r>
              <a:rPr lang="ru-RU" sz="2000" dirty="0" smtClean="0">
                <a:solidFill>
                  <a:schemeClr val="bg1"/>
                </a:solidFill>
              </a:rPr>
              <a:t> и в борьбу с устойчивостью к противомикробным препаратам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en-US" altLang="en-US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87874"/>
            <a:ext cx="1368152" cy="149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57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открытия и клинического применения антибиотиков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434" t="24360" r="28569" b="26920"/>
          <a:stretch/>
        </p:blipFill>
        <p:spPr>
          <a:xfrm>
            <a:off x="457200" y="1484784"/>
            <a:ext cx="836327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6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Будущее антибиотиков</a:t>
            </a:r>
            <a:endParaRPr lang="ru-RU" dirty="0"/>
          </a:p>
        </p:txBody>
      </p:sp>
      <p:pic>
        <p:nvPicPr>
          <p:cNvPr id="4" name="Таблица 3"/>
          <p:cNvPicPr>
            <a:picLocks noGrp="1" noChangeAspect="1"/>
          </p:cNvPicPr>
          <p:nvPr>
            <p:ph type="tbl" idx="1"/>
          </p:nvPr>
        </p:nvPicPr>
        <p:blipFill rotWithShape="1">
          <a:blip r:embed="rId2"/>
          <a:srcRect l="29416" t="22906" r="33891" b="22999"/>
          <a:stretch/>
        </p:blipFill>
        <p:spPr>
          <a:xfrm>
            <a:off x="1043608" y="1556792"/>
            <a:ext cx="7056784" cy="4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26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2997" t="25142" r="19676" b="31122"/>
          <a:stretch/>
        </p:blipFill>
        <p:spPr>
          <a:xfrm>
            <a:off x="251520" y="277816"/>
            <a:ext cx="8435280" cy="595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74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1043608" y="404665"/>
            <a:ext cx="6850261" cy="1152128"/>
          </a:xfrm>
        </p:spPr>
        <p:txBody>
          <a:bodyPr/>
          <a:lstStyle/>
          <a:p>
            <a:r>
              <a:rPr lang="ru-RU" altLang="en-US" sz="3000" dirty="0"/>
              <a:t>Цена УПП для людей и экономики</a:t>
            </a:r>
            <a:endParaRPr lang="en-US" altLang="en-US" sz="30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5353481" cy="43204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en-US" sz="2400" b="1" dirty="0">
                <a:solidFill>
                  <a:schemeClr val="bg1"/>
                </a:solidFill>
              </a:rPr>
              <a:t>Воздействие на здоровье человека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r>
              <a:rPr lang="ru-RU" altLang="en-US" sz="2400" b="1" dirty="0">
                <a:solidFill>
                  <a:schemeClr val="bg1"/>
                </a:solidFill>
              </a:rPr>
              <a:t>К 2050 году будет ежегодно умирать </a:t>
            </a:r>
            <a:r>
              <a:rPr lang="en-GB" altLang="en-US" sz="2400" b="1" dirty="0">
                <a:solidFill>
                  <a:schemeClr val="bg1"/>
                </a:solidFill>
              </a:rPr>
              <a:t>10 </a:t>
            </a:r>
            <a:r>
              <a:rPr lang="ru-RU" altLang="en-US" sz="2400" b="1" dirty="0">
                <a:solidFill>
                  <a:schemeClr val="bg1"/>
                </a:solidFill>
              </a:rPr>
              <a:t>миллионов человек</a:t>
            </a:r>
            <a:endParaRPr lang="en-GB" altLang="en-US" sz="2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GB" altLang="en-US" sz="2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en-US" sz="2400" b="1" dirty="0">
                <a:solidFill>
                  <a:schemeClr val="bg1"/>
                </a:solidFill>
              </a:rPr>
              <a:t>Экономическое воздействие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ru-RU" altLang="en-US" sz="2400" b="1" dirty="0">
                <a:solidFill>
                  <a:schemeClr val="bg1"/>
                </a:solidFill>
              </a:rPr>
              <a:t>Снижение ВВП на </a:t>
            </a:r>
            <a:r>
              <a:rPr lang="en-GB" altLang="en-US" sz="2400" b="1" dirty="0">
                <a:solidFill>
                  <a:schemeClr val="bg1"/>
                </a:solidFill>
              </a:rPr>
              <a:t>2</a:t>
            </a:r>
            <a:r>
              <a:rPr lang="ru-RU" altLang="en-US" sz="2400" b="1" dirty="0">
                <a:solidFill>
                  <a:schemeClr val="bg1"/>
                </a:solidFill>
              </a:rPr>
              <a:t>–</a:t>
            </a:r>
            <a:r>
              <a:rPr lang="en-GB" altLang="en-US" sz="2400" b="1" dirty="0">
                <a:solidFill>
                  <a:schemeClr val="bg1"/>
                </a:solidFill>
              </a:rPr>
              <a:t>3</a:t>
            </a:r>
            <a:r>
              <a:rPr lang="ru-RU" altLang="en-US" sz="2400" b="1" dirty="0">
                <a:solidFill>
                  <a:schemeClr val="bg1"/>
                </a:solidFill>
              </a:rPr>
              <a:t>,</a:t>
            </a:r>
            <a:r>
              <a:rPr lang="en-GB" altLang="en-US" sz="2400" b="1" dirty="0">
                <a:solidFill>
                  <a:schemeClr val="bg1"/>
                </a:solidFill>
              </a:rPr>
              <a:t>5 </a:t>
            </a:r>
            <a:r>
              <a:rPr lang="ru-RU" altLang="en-US" sz="2400" b="1" dirty="0">
                <a:solidFill>
                  <a:schemeClr val="bg1"/>
                </a:solidFill>
              </a:rPr>
              <a:t>процента</a:t>
            </a:r>
            <a:endParaRPr lang="en-GB" altLang="en-US" sz="2400" b="1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r>
              <a:rPr lang="ru-RU" altLang="en-US" sz="2400" b="1" dirty="0">
                <a:solidFill>
                  <a:schemeClr val="bg1"/>
                </a:solidFill>
              </a:rPr>
              <a:t>Глобальные затраты – до</a:t>
            </a:r>
            <a:r>
              <a:rPr lang="en-GB" altLang="en-US" sz="2400" b="1" dirty="0">
                <a:solidFill>
                  <a:schemeClr val="bg1"/>
                </a:solidFill>
              </a:rPr>
              <a:t> 100 </a:t>
            </a:r>
            <a:r>
              <a:rPr lang="ru-RU" altLang="en-US" sz="2400" b="1" dirty="0">
                <a:solidFill>
                  <a:schemeClr val="bg1"/>
                </a:solidFill>
              </a:rPr>
              <a:t>триллионов долл. США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396" y="1556793"/>
            <a:ext cx="2285826" cy="338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9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2" y="2554882"/>
            <a:ext cx="3105207" cy="209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35280" cy="1505323"/>
          </a:xfrm>
        </p:spPr>
        <p:txBody>
          <a:bodyPr>
            <a:noAutofit/>
          </a:bodyPr>
          <a:lstStyle/>
          <a:p>
            <a:r>
              <a:rPr lang="ru-RU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глобальном масштабе до</a:t>
            </a:r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 </a:t>
            </a:r>
            <a:r>
              <a:rPr lang="ru-RU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госпитализированных пациентов приобретают как минимум одну инфекцию, связанную с оказанием медицинской помощи (ИСМП)</a:t>
            </a:r>
            <a:endParaRPr lang="en-US" altLang="en-US" sz="2500" dirty="0">
              <a:solidFill>
                <a:schemeClr val="bg1"/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851922" y="2348880"/>
            <a:ext cx="4858857" cy="331236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None/>
            </a:pPr>
            <a:r>
              <a:rPr lang="ru-RU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Европейском союзе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27" indent="-269827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4 </a:t>
            </a:r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миллиона </a:t>
            </a:r>
            <a:r>
              <a:rPr lang="ru-RU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госпитализированных пациентов, согласно оценкам, ежегодно приобретают ИСМП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69827" indent="-269827">
              <a:lnSpc>
                <a:spcPct val="12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37</a:t>
            </a:r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тысяч</a:t>
            </a: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умирают в результате этих инфекций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908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03" t="30007" r="30257" b="34528"/>
          <a:stretch/>
        </p:blipFill>
        <p:spPr>
          <a:xfrm>
            <a:off x="539552" y="332656"/>
            <a:ext cx="79928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2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84" y="1663223"/>
            <a:ext cx="4374374" cy="4668634"/>
          </a:xfrm>
        </p:spPr>
        <p:txBody>
          <a:bodyPr>
            <a:noAutofit/>
          </a:bodyPr>
          <a:lstStyle/>
          <a:p>
            <a:r>
              <a:rPr lang="ru-RU" sz="2000" b="1" dirty="0" err="1"/>
              <a:t>Онкогематология</a:t>
            </a:r>
            <a:r>
              <a:rPr lang="ru-RU" sz="2000" b="1" dirty="0"/>
              <a:t> с ТКМ</a:t>
            </a:r>
            <a:br>
              <a:rPr lang="ru-RU" sz="2000" b="1" dirty="0"/>
            </a:br>
            <a:r>
              <a:rPr lang="ru-RU" sz="2000" b="1" dirty="0"/>
              <a:t>Трансплантация  печени, почек</a:t>
            </a:r>
            <a:br>
              <a:rPr lang="ru-RU" sz="2000" b="1" dirty="0"/>
            </a:br>
            <a:r>
              <a:rPr lang="ru-RU" sz="2000" b="1" dirty="0"/>
              <a:t>Общая хирургия</a:t>
            </a:r>
            <a:br>
              <a:rPr lang="ru-RU" sz="2000" b="1" dirty="0"/>
            </a:br>
            <a:r>
              <a:rPr lang="ru-RU" sz="2000" b="1" dirty="0"/>
              <a:t>Гинекология</a:t>
            </a:r>
            <a:br>
              <a:rPr lang="ru-RU" sz="2000" b="1" dirty="0"/>
            </a:br>
            <a:r>
              <a:rPr lang="ru-RU" sz="2000" b="1" dirty="0"/>
              <a:t>урология</a:t>
            </a:r>
            <a:br>
              <a:rPr lang="ru-RU" sz="2000" b="1" dirty="0"/>
            </a:br>
            <a:r>
              <a:rPr lang="ru-RU" sz="2000" b="1" dirty="0"/>
              <a:t>Онкологическая хирургия</a:t>
            </a:r>
            <a:br>
              <a:rPr lang="ru-RU" sz="2000" b="1" dirty="0"/>
            </a:br>
            <a:r>
              <a:rPr lang="ru-RU" sz="2000" b="1" dirty="0"/>
              <a:t>Интервенционная хирургия</a:t>
            </a:r>
            <a:br>
              <a:rPr lang="ru-RU" sz="2000" b="1" dirty="0"/>
            </a:br>
            <a:r>
              <a:rPr lang="ru-RU" sz="2000" b="1" dirty="0"/>
              <a:t>Сосудистая хирургия</a:t>
            </a:r>
            <a:br>
              <a:rPr lang="ru-RU" sz="2000" b="1" dirty="0"/>
            </a:br>
            <a:r>
              <a:rPr lang="ru-RU" sz="2000" b="1" dirty="0"/>
              <a:t>Ортопедическая хирургия</a:t>
            </a:r>
            <a:br>
              <a:rPr lang="ru-RU" sz="2000" b="1" dirty="0"/>
            </a:br>
            <a:r>
              <a:rPr lang="ru-RU" sz="2000" b="1" dirty="0" err="1"/>
              <a:t>Гепатология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Кардиология</a:t>
            </a:r>
            <a:br>
              <a:rPr lang="ru-RU" sz="2000" b="1" dirty="0"/>
            </a:br>
            <a:r>
              <a:rPr lang="ru-RU" sz="2000" b="1" dirty="0"/>
              <a:t>Неврология</a:t>
            </a:r>
            <a:br>
              <a:rPr lang="ru-RU" sz="2000" b="1" dirty="0"/>
            </a:br>
            <a:r>
              <a:rPr lang="ru-RU" sz="2000" b="1" dirty="0"/>
              <a:t>нефрология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11" y="112760"/>
            <a:ext cx="8352928" cy="15504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Национальный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Научный Центр Онкологии и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Трансплантологии </a:t>
            </a:r>
            <a:r>
              <a:rPr lang="ru-RU" sz="2800" b="1" dirty="0" smtClean="0">
                <a:solidFill>
                  <a:schemeClr val="bg1"/>
                </a:solidFill>
              </a:rPr>
              <a:t>Корпоративный </a:t>
            </a:r>
            <a:r>
              <a:rPr lang="ru-RU" sz="2800" b="1" dirty="0">
                <a:solidFill>
                  <a:schemeClr val="bg1"/>
                </a:solidFill>
              </a:rPr>
              <a:t>Фонд «</a:t>
            </a:r>
            <a:r>
              <a:rPr lang="en-US" sz="2800" b="1" dirty="0">
                <a:solidFill>
                  <a:schemeClr val="bg1"/>
                </a:solidFill>
              </a:rPr>
              <a:t>UMC</a:t>
            </a:r>
            <a:r>
              <a:rPr lang="ru-RU" sz="2800" b="1" dirty="0">
                <a:solidFill>
                  <a:schemeClr val="bg1"/>
                </a:solidFill>
              </a:rPr>
              <a:t>»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ru-RU" sz="2800" b="1" dirty="0">
              <a:solidFill>
                <a:schemeClr val="bg1"/>
              </a:solidFill>
              <a:latin typeface="+mj-lt"/>
            </a:endParaRPr>
          </a:p>
          <a:p>
            <a:endParaRPr lang="ru-RU" sz="2800" dirty="0"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77" y="2703287"/>
            <a:ext cx="4101211" cy="387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919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r="22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0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2" t="12699" r="19286" b="35416"/>
          <a:stretch/>
        </p:blipFill>
        <p:spPr bwMode="auto">
          <a:xfrm>
            <a:off x="467544" y="260648"/>
            <a:ext cx="82089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06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2" t="34921" r="14439" b="21428"/>
          <a:stretch/>
        </p:blipFill>
        <p:spPr bwMode="auto">
          <a:xfrm>
            <a:off x="395536" y="332656"/>
            <a:ext cx="82809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086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6" t="19296" r="27602" b="40873"/>
          <a:stretch/>
        </p:blipFill>
        <p:spPr bwMode="auto">
          <a:xfrm>
            <a:off x="395536" y="260648"/>
            <a:ext cx="8208912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00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Введение антибактериальных средств внутривенно или внутримышечно применяется при среднетяжелом и тяжелом течении заболевания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Парентеральное </a:t>
            </a:r>
            <a:r>
              <a:rPr lang="ru-RU" b="1" dirty="0">
                <a:solidFill>
                  <a:schemeClr val="bg1"/>
                </a:solidFill>
              </a:rPr>
              <a:t>введение позволяет:</a:t>
            </a:r>
          </a:p>
          <a:p>
            <a:pPr fontAlgn="base"/>
            <a:r>
              <a:rPr lang="ru-RU" b="1" dirty="0">
                <a:solidFill>
                  <a:schemeClr val="bg1"/>
                </a:solidFill>
              </a:rPr>
              <a:t>значительно увеличить </a:t>
            </a:r>
            <a:r>
              <a:rPr lang="ru-RU" b="1" dirty="0" err="1">
                <a:solidFill>
                  <a:schemeClr val="bg1"/>
                </a:solidFill>
              </a:rPr>
              <a:t>биодоступность</a:t>
            </a:r>
            <a:r>
              <a:rPr lang="ru-RU" b="1" dirty="0">
                <a:solidFill>
                  <a:schemeClr val="bg1"/>
                </a:solidFill>
              </a:rPr>
              <a:t> применяемого </a:t>
            </a:r>
            <a:r>
              <a:rPr lang="ru-RU" b="1" dirty="0" smtClean="0">
                <a:solidFill>
                  <a:schemeClr val="bg1"/>
                </a:solidFill>
              </a:rPr>
              <a:t>средства</a:t>
            </a:r>
            <a:r>
              <a:rPr lang="ru-RU" b="1" dirty="0">
                <a:solidFill>
                  <a:schemeClr val="bg1"/>
                </a:solidFill>
              </a:rPr>
              <a:t>;</a:t>
            </a:r>
          </a:p>
          <a:p>
            <a:pPr fontAlgn="base"/>
            <a:r>
              <a:rPr lang="ru-RU" b="1" dirty="0">
                <a:solidFill>
                  <a:schemeClr val="bg1"/>
                </a:solidFill>
              </a:rPr>
              <a:t>ускорить достижение максимальных терапевтических концентраций в плазме и значительно быстрее получить видимый терапевтический эффект;</a:t>
            </a:r>
          </a:p>
          <a:p>
            <a:pPr fontAlgn="base"/>
            <a:r>
              <a:rPr lang="ru-RU" b="1" dirty="0">
                <a:solidFill>
                  <a:schemeClr val="bg1"/>
                </a:solidFill>
              </a:rPr>
              <a:t>исключить воздействие на препарат ферментов пищеварительной системы;</a:t>
            </a:r>
          </a:p>
          <a:p>
            <a:pPr fontAlgn="base"/>
            <a:r>
              <a:rPr lang="ru-RU" b="1" dirty="0">
                <a:solidFill>
                  <a:schemeClr val="bg1"/>
                </a:solidFill>
              </a:rPr>
              <a:t>оказывать первую помощь пациентам без сознания, с неукротимой рвотой или дисфагией (нарушением акта глотания);</a:t>
            </a:r>
          </a:p>
          <a:p>
            <a:pPr fontAlgn="base"/>
            <a:r>
              <a:rPr lang="ru-RU" b="1" dirty="0">
                <a:solidFill>
                  <a:schemeClr val="bg1"/>
                </a:solidFill>
              </a:rPr>
              <a:t>применять препараты, которые плохо всасываются или разрушаются в ЖКТ.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686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bg1"/>
                </a:solidFill>
              </a:rPr>
              <a:t>Введение </a:t>
            </a:r>
            <a:r>
              <a:rPr lang="ru-RU" sz="3100" b="1" dirty="0">
                <a:solidFill>
                  <a:schemeClr val="bg1"/>
                </a:solidFill>
              </a:rPr>
              <a:t>большинства антибактериальных препаратов внутримышечно сопровождается выраженными болевыми ощущениями.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bg1"/>
                </a:solidFill>
              </a:rPr>
              <a:t>Поэтому </a:t>
            </a:r>
            <a:r>
              <a:rPr lang="ru-RU" sz="3400" dirty="0">
                <a:solidFill>
                  <a:schemeClr val="bg1"/>
                </a:solidFill>
              </a:rPr>
              <a:t>с целью обезболивания инъекции антибиотики разводят местными анестетиками: </a:t>
            </a:r>
            <a:r>
              <a:rPr lang="ru-RU" sz="3400" dirty="0" err="1">
                <a:solidFill>
                  <a:schemeClr val="bg1"/>
                </a:solidFill>
              </a:rPr>
              <a:t>лидокаином</a:t>
            </a:r>
            <a:r>
              <a:rPr lang="ru-RU" sz="3400" dirty="0">
                <a:solidFill>
                  <a:schemeClr val="bg1"/>
                </a:solidFill>
              </a:rPr>
              <a:t> или новокаином</a:t>
            </a:r>
            <a:r>
              <a:rPr lang="ru-RU" sz="3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400" b="1" dirty="0">
                <a:solidFill>
                  <a:schemeClr val="bg1"/>
                </a:solidFill>
              </a:rPr>
              <a:t>Важно помнить, что разведенные </a:t>
            </a:r>
            <a:r>
              <a:rPr lang="ru-RU" sz="3400" b="1" dirty="0" err="1">
                <a:solidFill>
                  <a:schemeClr val="bg1"/>
                </a:solidFill>
              </a:rPr>
              <a:t>лидокаином</a:t>
            </a:r>
            <a:r>
              <a:rPr lang="ru-RU" sz="3400" b="1" dirty="0">
                <a:solidFill>
                  <a:schemeClr val="bg1"/>
                </a:solidFill>
              </a:rPr>
              <a:t> или новокаином антибиотики никогда не вводят в вену</a:t>
            </a:r>
            <a:r>
              <a:rPr lang="ru-RU" sz="3400" b="1" dirty="0" smtClean="0">
                <a:solidFill>
                  <a:schemeClr val="bg1"/>
                </a:solidFill>
              </a:rPr>
              <a:t>!</a:t>
            </a:r>
          </a:p>
          <a:p>
            <a:pPr fontAlgn="base"/>
            <a:r>
              <a:rPr lang="ru-RU" sz="3400" dirty="0">
                <a:solidFill>
                  <a:schemeClr val="bg1"/>
                </a:solidFill>
              </a:rPr>
              <a:t>Новокаин для разведения антибактериальных препаратов применяется реже. Это связано с тем, что новокаин способен снижать эффективность применяемых антибиотиков. Также этот анестетик менее мощный, чем </a:t>
            </a:r>
            <a:r>
              <a:rPr lang="ru-RU" sz="3400" dirty="0" err="1">
                <a:solidFill>
                  <a:schemeClr val="bg1"/>
                </a:solidFill>
              </a:rPr>
              <a:t>лидокаин</a:t>
            </a:r>
            <a:r>
              <a:rPr lang="ru-RU" sz="3400" dirty="0">
                <a:solidFill>
                  <a:schemeClr val="bg1"/>
                </a:solidFill>
              </a:rPr>
              <a:t> и поэтому обезболивающий эффект от его применения гораздо ниже.</a:t>
            </a:r>
          </a:p>
          <a:p>
            <a:pPr fontAlgn="base"/>
            <a:r>
              <a:rPr lang="ru-RU" sz="3400" dirty="0">
                <a:solidFill>
                  <a:schemeClr val="bg1"/>
                </a:solidFill>
              </a:rPr>
              <a:t>В связи с этим, новокаин применяют только при наличии противопоказаний к применению </a:t>
            </a:r>
            <a:r>
              <a:rPr lang="ru-RU" sz="3400" dirty="0" err="1">
                <a:solidFill>
                  <a:schemeClr val="bg1"/>
                </a:solidFill>
              </a:rPr>
              <a:t>лидокаина</a:t>
            </a:r>
            <a:r>
              <a:rPr lang="ru-RU" sz="3400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65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25980"/>
            <a:ext cx="7772400" cy="564257"/>
          </a:xfrm>
        </p:spPr>
        <p:txBody>
          <a:bodyPr>
            <a:normAutofit fontScale="90000"/>
          </a:bodyPr>
          <a:lstStyle/>
          <a:p>
            <a:r>
              <a:rPr lang="en-US" dirty="0"/>
              <a:t>www.dari.kz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345040" y="1600200"/>
            <a:ext cx="5975851" cy="4800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000" t="10889" r="13499" b="10000"/>
          <a:stretch/>
        </p:blipFill>
        <p:spPr>
          <a:xfrm>
            <a:off x="611560" y="620688"/>
            <a:ext cx="79928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811376" y="1344228"/>
            <a:ext cx="7521247" cy="633140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667" t="10000" r="18333" b="9111"/>
          <a:stretch/>
        </p:blipFill>
        <p:spPr>
          <a:xfrm>
            <a:off x="551049" y="327225"/>
            <a:ext cx="8118677" cy="62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5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166" t="9999" r="18333" b="9111"/>
          <a:stretch/>
        </p:blipFill>
        <p:spPr>
          <a:xfrm>
            <a:off x="551049" y="327225"/>
            <a:ext cx="8232503" cy="61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46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66" t="10001" r="18833" b="10889"/>
          <a:stretch/>
        </p:blipFill>
        <p:spPr>
          <a:xfrm>
            <a:off x="551050" y="327225"/>
            <a:ext cx="8041901" cy="61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3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92" y="260649"/>
            <a:ext cx="8715588" cy="513469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600" b="1" dirty="0" err="1">
                <a:solidFill>
                  <a:schemeClr val="bg1"/>
                </a:solidFill>
              </a:rPr>
              <a:t>Антибио́тики</a:t>
            </a:r>
            <a:r>
              <a:rPr lang="ru-RU" sz="3600" dirty="0">
                <a:solidFill>
                  <a:schemeClr val="bg1"/>
                </a:solidFill>
              </a:rPr>
              <a:t> (от </a:t>
            </a:r>
            <a:r>
              <a:rPr lang="ru-RU" sz="3600" dirty="0">
                <a:solidFill>
                  <a:schemeClr val="bg1"/>
                </a:solidFill>
                <a:hlinkClick r:id="rId2" tooltip="Древнегреческий язык"/>
              </a:rPr>
              <a:t>др.-греч.</a:t>
            </a:r>
            <a:r>
              <a:rPr lang="ru-RU" sz="3600" dirty="0">
                <a:solidFill>
                  <a:schemeClr val="bg1"/>
                </a:solidFill>
              </a:rPr>
              <a:t> </a:t>
            </a:r>
            <a:r>
              <a:rPr lang="ru-RU" sz="3600" dirty="0" err="1">
                <a:solidFill>
                  <a:schemeClr val="bg1"/>
                </a:solidFill>
              </a:rPr>
              <a:t>ἀντί</a:t>
            </a:r>
            <a:r>
              <a:rPr lang="ru-RU" sz="3600" dirty="0">
                <a:solidFill>
                  <a:schemeClr val="bg1"/>
                </a:solidFill>
              </a:rPr>
              <a:t> — против + β</a:t>
            </a:r>
            <a:r>
              <a:rPr lang="ru-RU" sz="3600" dirty="0" err="1">
                <a:solidFill>
                  <a:schemeClr val="bg1"/>
                </a:solidFill>
              </a:rPr>
              <a:t>ίος</a:t>
            </a:r>
            <a:r>
              <a:rPr lang="ru-RU" sz="3600" dirty="0">
                <a:solidFill>
                  <a:schemeClr val="bg1"/>
                </a:solidFill>
              </a:rPr>
              <a:t> — жизнь) — вещества природного или полусинтетического происхождения, подавляющие 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рост живых клеток, чаще всего </a:t>
            </a:r>
            <a:r>
              <a:rPr lang="ru-RU" sz="3600" dirty="0" err="1">
                <a:solidFill>
                  <a:schemeClr val="bg1"/>
                </a:solidFill>
                <a:hlinkClick r:id="rId3" tooltip="Прокариоты"/>
              </a:rPr>
              <a:t>прокариотических</a:t>
            </a:r>
            <a:r>
              <a:rPr lang="ru-RU" sz="3600" dirty="0">
                <a:solidFill>
                  <a:schemeClr val="bg1"/>
                </a:solidFill>
              </a:rPr>
              <a:t> или </a:t>
            </a:r>
            <a:r>
              <a:rPr lang="ru-RU" sz="3600" dirty="0">
                <a:solidFill>
                  <a:schemeClr val="bg1"/>
                </a:solidFill>
                <a:hlinkClick r:id="rId4" tooltip="Простейшие"/>
              </a:rPr>
              <a:t>простейших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446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благодарю за внимание медицина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246" tIns="37623" rIns="75246" bIns="37623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0" y="327225"/>
            <a:ext cx="8289415" cy="52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1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260649"/>
            <a:ext cx="6172200" cy="45719"/>
          </a:xfrm>
        </p:spPr>
        <p:txBody>
          <a:bodyPr vert="horz" lIns="91424" tIns="45712" rIns="91424" bIns="45712" rtlCol="0" anchor="ctr">
            <a:normAutofit fontScale="90000"/>
          </a:bodyPr>
          <a:lstStyle/>
          <a:p>
            <a:r>
              <a:rPr lang="ru-RU" sz="3800" dirty="0"/>
              <a:t>История</a:t>
            </a: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0" y="419754"/>
            <a:ext cx="8419556" cy="643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342840" indent="-342840">
              <a:spcBef>
                <a:spcPct val="0"/>
              </a:spcBef>
              <a:buClrTx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В 1928 году 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hlinkClick r:id="rId2" tooltip="Флеминг, Александр"/>
              </a:rPr>
              <a:t>Александр Флеминг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 проводил рядовой эксперимент. Вырастив колонии 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hlinkClick r:id="rId3" tooltip="Стафилококк"/>
              </a:rPr>
              <a:t>стафилококков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, он обнаружил, что некоторые из них заражены обыкновенной плесенью </a:t>
            </a:r>
            <a:r>
              <a:rPr lang="ru-RU" altLang="ru-RU" sz="2000" i="1" dirty="0" err="1">
                <a:solidFill>
                  <a:schemeClr val="bg1"/>
                </a:solidFill>
                <a:latin typeface="Arial" panose="020B0604020202020204" pitchFamily="34" charset="0"/>
              </a:rPr>
              <a:t>Penicillium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, которая растёт на лежалом хлебе, делая его зелёным. Вокруг каждой колонии плесени была область, в которой бактерий не было. Флеминг сделал вывод, что плесень вырабатывает вещество, убивающее бактерии, которое он назвал «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hlinkClick r:id="rId4" tooltip="Пенициллин"/>
              </a:rPr>
              <a:t>пенициллин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». Это и был первый современный антибиотик, о котором Флеминг доложил 13 сентября 1929 года на заседании Медицинского исследовательского клуба при Лондонском университете. </a:t>
            </a:r>
            <a:r>
              <a:rPr lang="ru-RU" altLang="ru-RU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НО,пенициллин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 оказался очень нестойким веществом, он разрушался даже при кратковременном хранении.</a:t>
            </a:r>
            <a:endParaRPr lang="en-US" altLang="ru-RU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840" indent="-342840">
              <a:spcBef>
                <a:spcPct val="0"/>
              </a:spcBef>
              <a:buClrTx/>
            </a:pP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840" indent="-342840">
              <a:spcBef>
                <a:spcPct val="0"/>
              </a:spcBef>
              <a:buClrTx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Только в 1938 году двум учёным из 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hlinkClick r:id="rId5" tooltip="Оксфордский университет"/>
              </a:rPr>
              <a:t>Оксфордского университета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, </a:t>
            </a:r>
            <a:r>
              <a:rPr lang="ru-RU" altLang="ru-RU" sz="2000" dirty="0" err="1">
                <a:solidFill>
                  <a:schemeClr val="bg1"/>
                </a:solidFill>
                <a:latin typeface="Arial" panose="020B0604020202020204" pitchFamily="34" charset="0"/>
                <a:hlinkClick r:id="rId6" tooltip="Флори, Хоуард Уолтер"/>
              </a:rPr>
              <a:t>Говарду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hlinkClick r:id="rId6" tooltip="Флори, Хоуард Уолтер"/>
              </a:rPr>
              <a:t> </a:t>
            </a:r>
            <a:r>
              <a:rPr lang="ru-RU" altLang="ru-RU" sz="2000" dirty="0" err="1">
                <a:solidFill>
                  <a:schemeClr val="bg1"/>
                </a:solidFill>
                <a:latin typeface="Arial" panose="020B0604020202020204" pitchFamily="34" charset="0"/>
                <a:hlinkClick r:id="rId6" tooltip="Флори, Хоуард Уолтер"/>
              </a:rPr>
              <a:t>Флори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 и 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hlinkClick r:id="rId7" tooltip="Чейн, Эрнст Борис"/>
              </a:rPr>
              <a:t>Эрнсту </a:t>
            </a:r>
            <a:r>
              <a:rPr lang="ru-RU" altLang="ru-RU" sz="2000" dirty="0" err="1">
                <a:solidFill>
                  <a:schemeClr val="bg1"/>
                </a:solidFill>
                <a:latin typeface="Arial" panose="020B0604020202020204" pitchFamily="34" charset="0"/>
                <a:hlinkClick r:id="rId7" tooltip="Чейн, Эрнст Борис"/>
              </a:rPr>
              <a:t>Чейну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 удалось выделить пенициллин в чистом виде. В связи с большими потребностями в медикаментах во время Второй мировой войны массовое производство этого лекарства началось уже в 1943 году. В 1945 году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Флемингу, </a:t>
            </a:r>
            <a:r>
              <a:rPr lang="ru-RU" alt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Флори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и </a:t>
            </a:r>
            <a:r>
              <a:rPr lang="ru-RU" alt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Чейну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за их работу была присуждена 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hlinkClick r:id="rId8" tooltip="Нобелевская премия"/>
              </a:rPr>
              <a:t>Нобелевская премия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243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22" t="10179" r="30312" b="26181"/>
          <a:stretch/>
        </p:blipFill>
        <p:spPr>
          <a:xfrm>
            <a:off x="457200" y="274638"/>
            <a:ext cx="8332720" cy="58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4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10703"/>
            <a:ext cx="6732240" cy="6074582"/>
          </a:xfrm>
        </p:spPr>
        <p:txBody>
          <a:bodyPr>
            <a:noAutofit/>
          </a:bodyPr>
          <a:lstStyle/>
          <a:p>
            <a:pPr algn="r"/>
            <a:r>
              <a:rPr lang="vi-VN" sz="3200" b="1" dirty="0">
                <a:solidFill>
                  <a:schemeClr val="bg1"/>
                </a:solidFill>
              </a:rPr>
              <a:t>Зинаида Виссарионовна Ермо́льева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В 1942 году впервые в СССР получила </a:t>
            </a:r>
            <a:r>
              <a:rPr lang="ru-RU" sz="3200" dirty="0">
                <a:solidFill>
                  <a:schemeClr val="bg1"/>
                </a:solidFill>
                <a:hlinkClick r:id="rId2" tooltip="Пенициллин"/>
              </a:rPr>
              <a:t>пенициллин</a:t>
            </a:r>
            <a:r>
              <a:rPr lang="ru-RU" sz="3200" baseline="30000" dirty="0">
                <a:solidFill>
                  <a:schemeClr val="bg1"/>
                </a:solidFill>
                <a:hlinkClick r:id="rId3"/>
              </a:rPr>
              <a:t>[2]</a:t>
            </a:r>
            <a:r>
              <a:rPr lang="ru-RU" sz="3200" dirty="0">
                <a:solidFill>
                  <a:schemeClr val="bg1"/>
                </a:solidFill>
              </a:rPr>
              <a:t> (</a:t>
            </a:r>
            <a:r>
              <a:rPr lang="ru-RU" sz="3200" dirty="0" err="1">
                <a:solidFill>
                  <a:schemeClr val="bg1"/>
                </a:solidFill>
                <a:hlinkClick r:id="rId4" tooltip="Крустозин"/>
              </a:rPr>
              <a:t>крустозин</a:t>
            </a:r>
            <a:r>
              <a:rPr lang="ru-RU" sz="3200" dirty="0">
                <a:solidFill>
                  <a:schemeClr val="bg1"/>
                </a:solidFill>
              </a:rPr>
              <a:t> ВИЭМ), впоследствии активно участвовала в организации его промышленного производства в СССР. Это изобретение спасло тысячи жизней советских солдат во время Великой Отечественной войны</a:t>
            </a:r>
            <a:r>
              <a:rPr lang="ru-RU" sz="3200" dirty="0"/>
              <a:t>.</a:t>
            </a:r>
          </a:p>
        </p:txBody>
      </p:sp>
      <p:pic>
        <p:nvPicPr>
          <p:cNvPr id="2050" name="Picture 2" descr="C:\Users\User\Downloads\Ермольева_Зинаида_Виссарионовна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611"/>
            <a:ext cx="2555775" cy="37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5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27" t="10179" r="24047" b="29384"/>
          <a:stretch/>
        </p:blipFill>
        <p:spPr>
          <a:xfrm>
            <a:off x="457200" y="476672"/>
            <a:ext cx="8229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3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3819526" y="858570"/>
            <a:ext cx="3969544" cy="40316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altLang="ru-RU" b="1" dirty="0">
                <a:solidFill>
                  <a:schemeClr val="bg1"/>
                </a:solidFill>
                <a:latin typeface="+mj-lt"/>
                <a:ea typeface="Comic Sans MS" panose="030F0702030302020204" pitchFamily="66" charset="0"/>
                <a:cs typeface="Comic Sans MS" panose="030F0702030302020204" pitchFamily="66" charset="0"/>
              </a:rPr>
              <a:t>«Антибиотики надо назначать, только если речь идет о жизни и смерти.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altLang="ru-RU" b="1" dirty="0">
                <a:solidFill>
                  <a:schemeClr val="bg1"/>
                </a:solidFill>
                <a:latin typeface="+mj-lt"/>
                <a:ea typeface="Comic Sans MS" panose="030F0702030302020204" pitchFamily="66" charset="0"/>
                <a:cs typeface="Comic Sans MS" panose="030F0702030302020204" pitchFamily="66" charset="0"/>
              </a:rPr>
              <a:t>Они не должны продаваться в аптеках, как аспирин»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66" y="858571"/>
            <a:ext cx="2578994" cy="426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5804299" y="6015041"/>
            <a:ext cx="1737446" cy="40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2000" b="1" dirty="0">
                <a:latin typeface="+mj-lt"/>
                <a:ea typeface="Comic Sans MS" panose="030F0702030302020204" pitchFamily="66" charset="0"/>
                <a:cs typeface="Comic Sans MS" panose="030F0702030302020204" pitchFamily="66" charset="0"/>
              </a:rPr>
              <a:t>Howard Florey</a:t>
            </a:r>
            <a:endParaRPr lang="ru-RU" altLang="ru-RU" sz="2000" b="1" dirty="0">
              <a:latin typeface="+mj-lt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714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523579"/>
            <a:ext cx="7237312" cy="3719707"/>
          </a:xfrm>
        </p:spPr>
        <p:txBody>
          <a:bodyPr>
            <a:no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исследованиям нескольких лет, </a:t>
            </a:r>
            <a:b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США 50 % назначений антибиотиков являются </a:t>
            </a:r>
            <a:r>
              <a:rPr lang="ru-RU" b="1" kern="1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НЕОБОСНОВАННЫМИ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77816"/>
            <a:ext cx="6400800" cy="73864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indent="450135" algn="just">
              <a:lnSpc>
                <a:spcPct val="150000"/>
              </a:lnSpc>
              <a:spcAft>
                <a:spcPts val="8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73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97</TotalTime>
  <Words>569</Words>
  <Application>Microsoft Office PowerPoint</Application>
  <PresentationFormat>Экран (4:3)</PresentationFormat>
  <Paragraphs>110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Антибиотикорезистентность  и правильное использование антибиотиков и растворителей</vt:lpstr>
      <vt:lpstr>Онкогематология с ТКМ Трансплантация  печени, почек Общая хирургия Гинекология урология Онкологическая хирургия Интервенционная хирургия Сосудистая хирургия Ортопедическая хирургия Гепатология Кардиология Неврология нефрология </vt:lpstr>
      <vt:lpstr>   Антибио́тики (от др.-греч. ἀντί — против + βίος — жизнь) — вещества природного или полусинтетического происхождения, подавляющие  рост живых клеток, чаще всего прокариотических или простейших.</vt:lpstr>
      <vt:lpstr>История</vt:lpstr>
      <vt:lpstr>Презентация PowerPoint</vt:lpstr>
      <vt:lpstr>Зинаида Виссарионовна Ермо́льева В 1942 году впервые в СССР получила пенициллин[2] (крустозин ВИЭМ), впоследствии активно участвовала в организации его промышленного производства в СССР. Это изобретение спасло тысячи жизней советских солдат во время Великой Отечественной войны.</vt:lpstr>
      <vt:lpstr>Презентация PowerPoint</vt:lpstr>
      <vt:lpstr>Презентация PowerPoint</vt:lpstr>
      <vt:lpstr>По исследованиям нескольких лет,  в США 50 % назначений антибиотиков являются НЕОБОСНОВАННЫМИ   </vt:lpstr>
      <vt:lpstr>Презентация PowerPoint</vt:lpstr>
      <vt:lpstr>Понимая угрозу растущей антибиотикорезистентности,  еще в 2001 г. ВОЗ была принята Глобальная программа по устойчивости к антибактериальным препаратам.  Она направлена на проведение незамедлительных мероприятий, нацеленных на предотвращение появления резистентных штаммов, сохранение эффективности антибиотиков  для последующих поколений.   Отмечена важность согласованных действий всех стран мира. </vt:lpstr>
      <vt:lpstr> 2014 г., ВОЗ представила информацию о глобальной проблеме по устойчивости к антибиотикам.   В докладе систематизированы данные из 114 стран.   Вывод: резистентность  отмечается по миру. пандемия антибиотикорезистентности осложняется и сложностью создания новых антибактериальных препаратов, и таким  образом, человечество рискует вернуться  в доантибиотическую эпоху. </vt:lpstr>
      <vt:lpstr>Создание импульса для борьбы с УПП</vt:lpstr>
      <vt:lpstr>Этапы открытия и клинического применения антибиотиков</vt:lpstr>
      <vt:lpstr>Будущее антибиотиков</vt:lpstr>
      <vt:lpstr>Презентация PowerPoint</vt:lpstr>
      <vt:lpstr>Цена УПП для людей и экономики</vt:lpstr>
      <vt:lpstr>В глобальном масштабе до 10% госпитализированных пациентов приобретают как минимум одну инфекцию, связанную с оказанием медицинской помощи (ИСМП)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Введение антибактериальных средств внутривенно или внутримышечно применяется при среднетяжелом и тяжелом течении заболевания</vt:lpstr>
      <vt:lpstr> Введение большинства антибактериальных препаратов внутримышечно сопровождается выраженными болевыми ощущениями.</vt:lpstr>
      <vt:lpstr>www.dari.kz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2018-06-10T11:33:32Z</dcterms:created>
  <dcterms:modified xsi:type="dcterms:W3CDTF">2018-06-23T02:18:49Z</dcterms:modified>
</cp:coreProperties>
</file>